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08" r:id="rId2"/>
    <p:sldId id="407" r:id="rId3"/>
    <p:sldId id="414" r:id="rId4"/>
    <p:sldId id="409" r:id="rId5"/>
    <p:sldId id="417" r:id="rId6"/>
    <p:sldId id="418" r:id="rId7"/>
    <p:sldId id="419" r:id="rId8"/>
    <p:sldId id="422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4" r:id="rId18"/>
    <p:sldId id="436" r:id="rId19"/>
    <p:sldId id="437" r:id="rId20"/>
    <p:sldId id="438" r:id="rId21"/>
    <p:sldId id="432" r:id="rId22"/>
    <p:sldId id="441" r:id="rId23"/>
    <p:sldId id="442" r:id="rId24"/>
    <p:sldId id="443" r:id="rId25"/>
    <p:sldId id="444" r:id="rId26"/>
    <p:sldId id="433" r:id="rId27"/>
    <p:sldId id="447" r:id="rId28"/>
    <p:sldId id="448" r:id="rId29"/>
    <p:sldId id="449" r:id="rId30"/>
    <p:sldId id="450" r:id="rId31"/>
    <p:sldId id="452" r:id="rId32"/>
    <p:sldId id="451" r:id="rId33"/>
    <p:sldId id="42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FF9999"/>
    <a:srgbClr val="52C4C9"/>
    <a:srgbClr val="D6F0ED"/>
    <a:srgbClr val="C1DBD8"/>
    <a:srgbClr val="DA513F"/>
    <a:srgbClr val="FBF061"/>
    <a:srgbClr val="FCF384"/>
    <a:srgbClr val="FDF8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7" autoAdjust="0"/>
    <p:restoredTop sz="99424" autoAdjust="0"/>
  </p:normalViewPr>
  <p:slideViewPr>
    <p:cSldViewPr snapToGrid="0">
      <p:cViewPr varScale="1">
        <p:scale>
          <a:sx n="115" d="100"/>
          <a:sy n="115" d="100"/>
        </p:scale>
        <p:origin x="-804" y="-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22928" y="1523999"/>
            <a:ext cx="2393950" cy="23939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</a:t>
              </a:r>
              <a:r>
                <a:rPr lang="en-US" altLang="ko-KR" sz="2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+</a:t>
              </a:r>
              <a:endPara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211833" y="4202232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1" name="위쪽 리본 10"/>
          <p:cNvSpPr/>
          <p:nvPr/>
        </p:nvSpPr>
        <p:spPr>
          <a:xfrm>
            <a:off x="3868853" y="3259070"/>
            <a:ext cx="4102100" cy="534014"/>
          </a:xfrm>
          <a:prstGeom prst="ribbon2">
            <a:avLst>
              <a:gd name="adj1" fmla="val 23802"/>
              <a:gd name="adj2" fmla="val 71672"/>
            </a:avLst>
          </a:prstGeom>
          <a:solidFill>
            <a:srgbClr val="E6EBF1"/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나뚜루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웹사이트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리뉴얼계획서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0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서브페이지 분석</a:t>
            </a:r>
            <a:r>
              <a:rPr lang="ko-KR" altLang="en-US" sz="1600" dirty="0" smtClean="0">
                <a:latin typeface="Sandoll 국대떡볶이 02 Bold" pitchFamily="34" charset="-127"/>
                <a:ea typeface="Sandoll 국대떡볶이 02 Bold" pitchFamily="34" charset="-127"/>
              </a:rPr>
              <a:t>       사이트 장단점</a:t>
            </a:r>
            <a:endParaRPr lang="ko-KR" altLang="en-US" sz="2000" b="1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11" y="1325184"/>
            <a:ext cx="8345786" cy="42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55826" y="5800811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65220" y="1339385"/>
            <a:ext cx="5059679" cy="4205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24899" y="1662113"/>
            <a:ext cx="6143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243754" y="1307074"/>
            <a:ext cx="2028304" cy="362237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754" y="2701269"/>
            <a:ext cx="2028304" cy="2228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43754" y="1314455"/>
            <a:ext cx="202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기업정보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네비게이션</a:t>
            </a:r>
            <a:r>
              <a:rPr lang="ko-KR" altLang="en-US" sz="1400" b="1" dirty="0" smtClean="0"/>
              <a:t>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555480" y="1759981"/>
            <a:ext cx="702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43754" y="1759981"/>
            <a:ext cx="193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01.</a:t>
            </a:r>
            <a:r>
              <a:rPr lang="ko-KR" altLang="en-US" sz="1200" dirty="0" smtClean="0"/>
              <a:t>기업로고 </a:t>
            </a:r>
            <a:endParaRPr lang="en-US" altLang="ko-KR" sz="1200" dirty="0" smtClean="0"/>
          </a:p>
          <a:p>
            <a:r>
              <a:rPr lang="en-US" altLang="ko-KR" sz="1200" dirty="0" smtClean="0"/>
              <a:t>02.</a:t>
            </a:r>
            <a:r>
              <a:rPr lang="ko-KR" altLang="en-US" sz="1200" dirty="0" err="1" smtClean="0"/>
              <a:t>네비게이션</a:t>
            </a:r>
            <a:endParaRPr lang="en-US" altLang="ko-KR" sz="1200" dirty="0" smtClean="0"/>
          </a:p>
          <a:p>
            <a:r>
              <a:rPr lang="en-US" altLang="ko-KR" sz="1200" dirty="0" smtClean="0"/>
              <a:t>03.</a:t>
            </a:r>
            <a:r>
              <a:rPr lang="ko-KR" altLang="en-US" sz="1200" dirty="0" smtClean="0"/>
              <a:t>회원정보 로그인</a:t>
            </a:r>
            <a:endParaRPr lang="en-US" altLang="ko-KR" sz="1200" dirty="0" smtClean="0"/>
          </a:p>
          <a:p>
            <a:r>
              <a:rPr lang="en-US" altLang="ko-KR" sz="1200" dirty="0" smtClean="0"/>
              <a:t>04.SNS(</a:t>
            </a:r>
            <a:r>
              <a:rPr lang="ko-KR" altLang="en-US" sz="1200" dirty="0" err="1" smtClean="0"/>
              <a:t>인스타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페북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9339262" y="2823721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404350" y="2768600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선택지가 굉장히 좁고 선택메뉴가 </a:t>
            </a:r>
            <a:endParaRPr lang="en-US" altLang="ko-KR" sz="1000" dirty="0" smtClean="0"/>
          </a:p>
          <a:p>
            <a:r>
              <a:rPr lang="ko-KR" altLang="en-US" sz="1000" dirty="0" smtClean="0"/>
              <a:t>다양 </a:t>
            </a:r>
            <a:r>
              <a:rPr lang="ko-KR" altLang="en-US" sz="1000" dirty="0" err="1" smtClean="0"/>
              <a:t>하지않음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9339261" y="3613667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441178" y="3380622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첫 화면에 회사소개 페이지가 없어 소비자가 제일 중요시하는 회사정보를 </a:t>
            </a:r>
            <a:endParaRPr lang="en-US" altLang="ko-KR" sz="1000" dirty="0" smtClean="0"/>
          </a:p>
          <a:p>
            <a:r>
              <a:rPr lang="ko-KR" altLang="en-US" sz="1000" dirty="0" smtClean="0"/>
              <a:t>보여 주고 있지 않음</a:t>
            </a:r>
            <a:endParaRPr lang="en-US" altLang="ko-KR" sz="1000" dirty="0"/>
          </a:p>
          <a:p>
            <a:endParaRPr lang="en-US" altLang="ko-KR" sz="105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9337410" y="4359279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41178" y="428086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바깥 안쪽 여백이 </a:t>
            </a:r>
            <a:endParaRPr lang="en-US" altLang="ko-KR" sz="1000" dirty="0" smtClean="0"/>
          </a:p>
          <a:p>
            <a:r>
              <a:rPr lang="ko-KR" altLang="en-US" sz="1000" dirty="0" smtClean="0"/>
              <a:t>너무 </a:t>
            </a:r>
            <a:r>
              <a:rPr lang="ko-KR" altLang="en-US" sz="1000" dirty="0" err="1" smtClean="0"/>
              <a:t>넗음</a:t>
            </a:r>
            <a:r>
              <a:rPr lang="ko-KR" altLang="en-US" sz="1000" dirty="0" smtClean="0"/>
              <a:t>  </a:t>
            </a:r>
            <a:endParaRPr lang="en-US" altLang="ko-KR" sz="1000" dirty="0"/>
          </a:p>
        </p:txBody>
      </p:sp>
      <p:sp>
        <p:nvSpPr>
          <p:cNvPr id="40" name="직사각형 39"/>
          <p:cNvSpPr/>
          <p:nvPr/>
        </p:nvSpPr>
        <p:spPr>
          <a:xfrm>
            <a:off x="3665220" y="1759981"/>
            <a:ext cx="4436277" cy="252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3225800" y="2395840"/>
            <a:ext cx="439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27200" y="1499121"/>
            <a:ext cx="1454150" cy="145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27200" y="1499121"/>
            <a:ext cx="145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국대떡볶이 02 Bold" pitchFamily="34" charset="-127"/>
                <a:ea typeface="Sandoll 국대떡볶이 02 Bold" pitchFamily="34" charset="-127"/>
              </a:rPr>
              <a:t>제품홍보 </a:t>
            </a:r>
            <a:endParaRPr lang="ko-KR" altLang="en-US" sz="14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27200" y="1831827"/>
            <a:ext cx="1331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제품 광고 이동하는 </a:t>
            </a:r>
            <a:endParaRPr lang="en-US" altLang="ko-KR" sz="1000" dirty="0" smtClean="0"/>
          </a:p>
          <a:p>
            <a:r>
              <a:rPr lang="ko-KR" altLang="en-US" sz="1000" dirty="0" smtClean="0"/>
              <a:t>버튼이 없고 제품광고 하나만 사이트에</a:t>
            </a:r>
            <a:endParaRPr lang="en-US" altLang="ko-KR" sz="1000" dirty="0" smtClean="0"/>
          </a:p>
          <a:p>
            <a:r>
              <a:rPr lang="ko-KR" altLang="en-US" sz="1000" dirty="0" smtClean="0"/>
              <a:t>배치 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너무  허전한 느낌을 줌 </a:t>
            </a:r>
            <a:endParaRPr lang="en-US" altLang="ko-KR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3665220" y="4280868"/>
            <a:ext cx="443627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3181350" y="4489454"/>
            <a:ext cx="483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660611" y="4152900"/>
            <a:ext cx="1461530" cy="13239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660611" y="4929446"/>
            <a:ext cx="1461530" cy="5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5" name="뺄셈 기호 54"/>
          <p:cNvSpPr/>
          <p:nvPr/>
        </p:nvSpPr>
        <p:spPr>
          <a:xfrm>
            <a:off x="1774031" y="4435204"/>
            <a:ext cx="425450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660610" y="4158205"/>
            <a:ext cx="14615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기업정보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01.</a:t>
            </a:r>
            <a:r>
              <a:rPr lang="ko-KR" altLang="en-US" sz="800" dirty="0" smtClean="0">
                <a:solidFill>
                  <a:schemeClr val="bg1"/>
                </a:solidFill>
              </a:rPr>
              <a:t>기업정보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02.</a:t>
            </a:r>
            <a:r>
              <a:rPr lang="ko-KR" altLang="en-US" sz="800" dirty="0" smtClean="0">
                <a:solidFill>
                  <a:schemeClr val="bg1"/>
                </a:solidFill>
              </a:rPr>
              <a:t>회사소개</a:t>
            </a:r>
            <a:r>
              <a:rPr lang="en-US" altLang="ko-KR" sz="800" dirty="0" smtClean="0">
                <a:solidFill>
                  <a:schemeClr val="bg1"/>
                </a:solidFill>
              </a:rPr>
              <a:t>&amp;</a:t>
            </a:r>
            <a:r>
              <a:rPr lang="ko-KR" altLang="en-US" sz="800" dirty="0" smtClean="0">
                <a:solidFill>
                  <a:schemeClr val="bg1"/>
                </a:solidFill>
              </a:rPr>
              <a:t>가맹점 모집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67991" y="4901755"/>
            <a:ext cx="1454150" cy="145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796890" y="4929446"/>
            <a:ext cx="137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회사소개페이지가 따로 </a:t>
            </a:r>
            <a:r>
              <a:rPr lang="ko-KR" altLang="en-US" sz="900" dirty="0" err="1" smtClean="0"/>
              <a:t>존재하지않음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ko-KR" altLang="en-US" sz="900" dirty="0" smtClean="0"/>
              <a:t>페이지 여백이 차지하는 빈 공간이 </a:t>
            </a:r>
            <a:r>
              <a:rPr lang="ko-KR" altLang="en-US" sz="900" dirty="0" err="1" smtClean="0"/>
              <a:t>넒어</a:t>
            </a:r>
            <a:endParaRPr lang="en-US" altLang="ko-KR" sz="900" dirty="0" smtClean="0"/>
          </a:p>
          <a:p>
            <a:r>
              <a:rPr lang="ko-KR" altLang="en-US" sz="900" dirty="0" smtClean="0"/>
              <a:t>시야에 </a:t>
            </a:r>
            <a:r>
              <a:rPr lang="ko-KR" altLang="en-US" sz="900" dirty="0" err="1" smtClean="0"/>
              <a:t>방해가됨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1774030" y="5004591"/>
            <a:ext cx="45719" cy="1985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770695" y="5430573"/>
            <a:ext cx="45719" cy="1985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72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pic>
        <p:nvPicPr>
          <p:cNvPr id="11" name="Picture 3" descr="C:\Users\Administrator\Desktop\FireShot Capture 155 - 전체 - 완제품 - 메뉴 - 나뚜루 - www.natuur.co.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20" y="1275512"/>
            <a:ext cx="8419423" cy="530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 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 </a:t>
            </a:r>
            <a:r>
              <a:rPr lang="ko-KR" altLang="en-US" sz="1600" b="1" dirty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서브페이지  분석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사이트 장단점</a:t>
            </a:r>
            <a:endParaRPr lang="ko-KR" altLang="en-US" sz="1600" b="1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67275" y="3178323"/>
            <a:ext cx="4324350" cy="2551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0450" y="4800600"/>
            <a:ext cx="1266825" cy="5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8545775" y="2426217"/>
            <a:ext cx="3177329" cy="1190109"/>
            <a:chOff x="9205807" y="2730333"/>
            <a:chExt cx="3177329" cy="1190109"/>
          </a:xfrm>
        </p:grpSpPr>
        <p:sp>
          <p:nvSpPr>
            <p:cNvPr id="60" name="직사각형 59"/>
            <p:cNvSpPr/>
            <p:nvPr/>
          </p:nvSpPr>
          <p:spPr>
            <a:xfrm>
              <a:off x="10472632" y="2730333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472632" y="3215463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제품의 종류</a:t>
              </a:r>
              <a:endParaRPr lang="ko-KR" altLang="en-US" sz="12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205807" y="3325388"/>
              <a:ext cx="1266825" cy="57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552113" y="306101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77433" y="2748434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제품분류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9272183" y="1556166"/>
            <a:ext cx="6381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43475" y="2911347"/>
            <a:ext cx="3602300" cy="266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97" name="그룹 4096"/>
          <p:cNvGrpSpPr/>
          <p:nvPr/>
        </p:nvGrpSpPr>
        <p:grpSpPr>
          <a:xfrm>
            <a:off x="1689946" y="4253286"/>
            <a:ext cx="1910504" cy="2938089"/>
            <a:chOff x="1689946" y="4253286"/>
            <a:chExt cx="1910504" cy="2938089"/>
          </a:xfrm>
        </p:grpSpPr>
        <p:sp>
          <p:nvSpPr>
            <p:cNvPr id="10" name="직사각형 9"/>
            <p:cNvSpPr/>
            <p:nvPr/>
          </p:nvSpPr>
          <p:spPr>
            <a:xfrm>
              <a:off x="1689946" y="4262694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84363" y="460406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57363" y="4253286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제품설명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메인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89946" y="4719250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제품상세설명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89946" y="5452803"/>
              <a:ext cx="1910504" cy="17385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4101" name="직사각형 4100"/>
          <p:cNvSpPr/>
          <p:nvPr/>
        </p:nvSpPr>
        <p:spPr>
          <a:xfrm>
            <a:off x="3817620" y="2395840"/>
            <a:ext cx="1049655" cy="1049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22141" y="2882772"/>
            <a:ext cx="69547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02" name="직사각형 4101"/>
          <p:cNvSpPr/>
          <p:nvPr/>
        </p:nvSpPr>
        <p:spPr>
          <a:xfrm>
            <a:off x="1493520" y="2087880"/>
            <a:ext cx="1655962" cy="1655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1493520" y="1295557"/>
            <a:ext cx="1655962" cy="83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sp>
        <p:nvSpPr>
          <p:cNvPr id="4105" name="TextBox 4104"/>
          <p:cNvSpPr txBox="1"/>
          <p:nvPr/>
        </p:nvSpPr>
        <p:spPr>
          <a:xfrm>
            <a:off x="1493520" y="1339385"/>
            <a:ext cx="162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제품메뉴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1.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제품분류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2.</a:t>
            </a:r>
            <a:r>
              <a:rPr lang="ko-KR" altLang="en-US" sz="1200" dirty="0" smtClean="0">
                <a:solidFill>
                  <a:schemeClr val="bg1"/>
                </a:solidFill>
              </a:rPr>
              <a:t>선택지</a:t>
            </a:r>
            <a:endParaRPr lang="ko-KR" altLang="en-US" sz="1200" dirty="0"/>
          </a:p>
        </p:txBody>
      </p:sp>
      <p:sp>
        <p:nvSpPr>
          <p:cNvPr id="4107" name="직사각형 4106"/>
          <p:cNvSpPr/>
          <p:nvPr/>
        </p:nvSpPr>
        <p:spPr>
          <a:xfrm>
            <a:off x="1562100" y="2211174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9" name="TextBox 4108"/>
          <p:cNvSpPr txBox="1"/>
          <p:nvPr/>
        </p:nvSpPr>
        <p:spPr>
          <a:xfrm>
            <a:off x="1532324" y="2049682"/>
            <a:ext cx="16559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800" dirty="0" smtClean="0"/>
              <a:t>메뉴선택지가 부족하고 상단 메뉴버튼</a:t>
            </a:r>
            <a:r>
              <a:rPr lang="en-US" altLang="ko-KR" sz="800" dirty="0" smtClean="0"/>
              <a:t>-&gt; </a:t>
            </a:r>
            <a:r>
              <a:rPr lang="ko-KR" altLang="en-US" sz="800" dirty="0" smtClean="0"/>
              <a:t>메뉴</a:t>
            </a:r>
            <a:r>
              <a:rPr lang="en-US" altLang="ko-KR" sz="800" dirty="0" smtClean="0"/>
              <a:t>-&gt; </a:t>
            </a:r>
            <a:r>
              <a:rPr lang="ko-KR" altLang="en-US" sz="800" dirty="0" smtClean="0"/>
              <a:t>완제품 순으로 들어가 불편함이 느껴짐 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ko-KR" altLang="en-US" sz="900" b="1" dirty="0" smtClean="0"/>
              <a:t>전문점제품과 완제품이 따로따로 나뉘어서 소비자가 </a:t>
            </a:r>
            <a:endParaRPr lang="en-US" altLang="ko-KR" sz="900" b="1" dirty="0"/>
          </a:p>
          <a:p>
            <a:r>
              <a:rPr lang="ko-KR" altLang="en-US" sz="900" b="1" dirty="0" smtClean="0"/>
              <a:t>여러 번 </a:t>
            </a:r>
            <a:r>
              <a:rPr lang="ko-KR" altLang="en-US" sz="900" b="1" dirty="0" err="1" smtClean="0"/>
              <a:t>확인해야하는</a:t>
            </a:r>
            <a:r>
              <a:rPr lang="ko-KR" altLang="en-US" sz="900" b="1" dirty="0" smtClean="0"/>
              <a:t> 불편함</a:t>
            </a:r>
            <a:endParaRPr lang="en-US" altLang="ko-KR" sz="900" b="1" dirty="0" smtClean="0"/>
          </a:p>
        </p:txBody>
      </p:sp>
      <p:sp>
        <p:nvSpPr>
          <p:cNvPr id="88" name="직사각형 87"/>
          <p:cNvSpPr/>
          <p:nvPr/>
        </p:nvSpPr>
        <p:spPr>
          <a:xfrm>
            <a:off x="1531514" y="2756902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823192" y="5591329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823191" y="6183763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12600" y="3576836"/>
            <a:ext cx="1910504" cy="2346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892081" y="3746484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892080" y="4511461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892079" y="538364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89946" y="5432052"/>
            <a:ext cx="1910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sz="900" dirty="0" smtClean="0"/>
              <a:t>상품의 페이지수가 많고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많은 페이지를 넘겨서</a:t>
            </a:r>
            <a:endParaRPr lang="en-US" altLang="ko-KR" sz="900" dirty="0" smtClean="0"/>
          </a:p>
          <a:p>
            <a:r>
              <a:rPr lang="ko-KR" altLang="en-US" sz="900" dirty="0" smtClean="0"/>
              <a:t>    </a:t>
            </a:r>
            <a:r>
              <a:rPr lang="ko-KR" altLang="en-US" sz="900" dirty="0" err="1" smtClean="0"/>
              <a:t>봐야하는</a:t>
            </a:r>
            <a:r>
              <a:rPr lang="ko-KR" altLang="en-US" sz="900" dirty="0" smtClean="0"/>
              <a:t> 불편함이 느껴짐</a:t>
            </a:r>
            <a:r>
              <a:rPr lang="en-US" altLang="ko-KR" sz="900" dirty="0" smtClean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 smtClean="0"/>
              <a:t>    </a:t>
            </a:r>
            <a:r>
              <a:rPr lang="ko-KR" altLang="en-US" sz="900" dirty="0" smtClean="0"/>
              <a:t>상품카테고리에 맞는 정렬이  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 </a:t>
            </a:r>
            <a:r>
              <a:rPr lang="ko-KR" altLang="en-US" sz="900" dirty="0" smtClean="0"/>
              <a:t>이루어지지 </a:t>
            </a:r>
            <a:r>
              <a:rPr lang="ko-KR" altLang="en-US" sz="900" dirty="0" err="1" smtClean="0"/>
              <a:t>않고있음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77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6707" y="381802"/>
            <a:ext cx="935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</a:t>
            </a:r>
            <a:r>
              <a:rPr lang="ko-KR" altLang="en-US" sz="1600" dirty="0" smtClean="0">
                <a:solidFill>
                  <a:srgbClr val="FF0000"/>
                </a:solidFill>
              </a:rPr>
              <a:t>문제점 개선방향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757550" y="1320864"/>
            <a:ext cx="2227811" cy="2177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20" name="타원 19"/>
          <p:cNvSpPr/>
          <p:nvPr/>
        </p:nvSpPr>
        <p:spPr>
          <a:xfrm>
            <a:off x="2565891" y="4388132"/>
            <a:ext cx="2227811" cy="2177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65892" y="1251067"/>
            <a:ext cx="2227811" cy="2177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전체적으로 페이지를 </a:t>
            </a:r>
            <a:r>
              <a:rPr lang="ko-KR" altLang="en-US" sz="1600" b="1" dirty="0" err="1" smtClean="0"/>
              <a:t>넒혀서</a:t>
            </a:r>
            <a:r>
              <a:rPr lang="ko-KR" altLang="en-US" sz="1600" b="1" dirty="0" smtClean="0"/>
              <a:t> 소비자들이 많은 </a:t>
            </a:r>
            <a:r>
              <a:rPr lang="ko-KR" altLang="en-US" sz="1600" b="1" dirty="0" err="1" smtClean="0"/>
              <a:t>컨테츠를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즐기수있도록함</a:t>
            </a:r>
            <a:endParaRPr lang="ko-KR" altLang="en-US" sz="1600" b="1" dirty="0"/>
          </a:p>
        </p:txBody>
      </p:sp>
      <p:sp>
        <p:nvSpPr>
          <p:cNvPr id="25" name="타원 24"/>
          <p:cNvSpPr/>
          <p:nvPr/>
        </p:nvSpPr>
        <p:spPr>
          <a:xfrm>
            <a:off x="6908567" y="4388132"/>
            <a:ext cx="2227811" cy="2177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0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벤치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마킹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2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선정기</a:t>
            </a:r>
            <a:r>
              <a:rPr lang="ko-KR" altLang="en-US" sz="1600" b="1" dirty="0">
                <a:solidFill>
                  <a:srgbClr val="FF0000"/>
                </a:solidFill>
              </a:rPr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/>
              <a:t>사이트분석</a:t>
            </a:r>
            <a:r>
              <a:rPr lang="ko-KR" altLang="en-US" sz="1600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378187" y="148806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타겟층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904735" y="145429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/>
          </a:p>
          <a:p>
            <a:pPr algn="ctr"/>
            <a:r>
              <a:rPr lang="ko-KR" altLang="en-US" dirty="0" smtClean="0"/>
              <a:t>제품소개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17" name="타원 16"/>
          <p:cNvSpPr/>
          <p:nvPr/>
        </p:nvSpPr>
        <p:spPr>
          <a:xfrm>
            <a:off x="6710203" y="1488068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맞는 레이아웃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356966" y="148806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소비</a:t>
            </a:r>
            <a:r>
              <a:rPr lang="ko-KR" altLang="en-US" dirty="0"/>
              <a:t>자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편의성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54084" y="3705219"/>
            <a:ext cx="5396517" cy="1920435"/>
            <a:chOff x="1154084" y="3705219"/>
            <a:chExt cx="5396517" cy="1920435"/>
          </a:xfrm>
        </p:grpSpPr>
        <p:sp>
          <p:nvSpPr>
            <p:cNvPr id="11" name="TextBox 10"/>
            <p:cNvSpPr txBox="1"/>
            <p:nvPr/>
          </p:nvSpPr>
          <p:spPr>
            <a:xfrm>
              <a:off x="1154084" y="3715789"/>
              <a:ext cx="279307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       </a:t>
              </a:r>
              <a:r>
                <a:rPr lang="ko-KR" altLang="en-US" b="1" dirty="0" smtClean="0"/>
                <a:t>주 </a:t>
              </a:r>
              <a:r>
                <a:rPr lang="ko-KR" altLang="en-US" b="1" dirty="0" err="1" smtClean="0"/>
                <a:t>타겟층</a:t>
              </a:r>
              <a:endParaRPr lang="en-US" altLang="ko-KR" b="1" dirty="0" smtClean="0"/>
            </a:p>
            <a:p>
              <a:r>
                <a:rPr lang="en-US" altLang="ko-KR" b="1" dirty="0"/>
                <a:t> </a:t>
              </a:r>
              <a:r>
                <a:rPr lang="en-US" altLang="ko-KR" b="1" dirty="0" smtClean="0"/>
                <a:t>       </a:t>
              </a:r>
              <a:r>
                <a:rPr lang="en-US" altLang="ko-KR" sz="1400" dirty="0" smtClean="0"/>
                <a:t>10~20</a:t>
              </a:r>
              <a:r>
                <a:rPr lang="ko-KR" altLang="en-US" sz="1400" dirty="0" smtClean="0"/>
                <a:t>대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  </a:t>
              </a:r>
              <a:r>
                <a:rPr lang="ko-KR" altLang="en-US" sz="1400" dirty="0" smtClean="0"/>
                <a:t>젊은 고객에 시선을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ko-KR" altLang="en-US" sz="1400" dirty="0" err="1" smtClean="0"/>
                <a:t>이끌수있는</a:t>
              </a:r>
              <a:r>
                <a:rPr lang="ko-KR" altLang="en-US" sz="1400" dirty="0" smtClean="0"/>
                <a:t> 광고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상품             </a:t>
              </a:r>
              <a:r>
                <a:rPr lang="ko-KR" altLang="en-US" b="1" dirty="0" smtClean="0"/>
                <a:t> </a:t>
              </a:r>
              <a:endParaRPr lang="ko-KR" alt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07942" y="4979323"/>
              <a:ext cx="1771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</a:t>
              </a:r>
              <a:r>
                <a:rPr lang="ko-KR" altLang="en-US" dirty="0" smtClean="0"/>
                <a:t>부 </a:t>
              </a:r>
              <a:r>
                <a:rPr lang="ko-KR" altLang="en-US" dirty="0" err="1" smtClean="0"/>
                <a:t>타겟층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</a:t>
              </a:r>
              <a:r>
                <a:rPr lang="en-US" altLang="ko-KR" sz="1400" b="1" dirty="0" smtClean="0"/>
                <a:t>30~40 </a:t>
              </a:r>
              <a:r>
                <a:rPr lang="ko-KR" altLang="en-US" sz="1400" b="1" dirty="0" smtClean="0"/>
                <a:t>남녀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05724" y="3705219"/>
              <a:ext cx="2793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      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소비자에게 신뢰감을 주는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    </a:t>
              </a:r>
              <a:r>
                <a:rPr lang="ko-KR" altLang="en-US" sz="1400" dirty="0" smtClean="0"/>
                <a:t> 제품이미지와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설명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ko-KR" altLang="en-US" sz="1400" dirty="0" smtClean="0"/>
                <a:t> </a:t>
              </a:r>
              <a:endParaRPr lang="ko-KR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4735" y="4562174"/>
              <a:ext cx="2645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제품소개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가격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사이즈</a:t>
              </a:r>
              <a:r>
                <a:rPr lang="en-US" altLang="ko-KR" sz="1600" dirty="0" smtClean="0"/>
                <a:t>)</a:t>
              </a:r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        </a:t>
              </a:r>
              <a:r>
                <a:rPr lang="ko-KR" altLang="en-US" sz="1600" dirty="0" smtClean="0"/>
                <a:t>제품구매</a:t>
              </a:r>
              <a:endParaRPr lang="en-US" altLang="ko-KR" sz="1600" dirty="0" smtClean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27081" y="3735996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소비자가 쉽게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이용할수있는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시스템 기능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827520" y="3720607"/>
            <a:ext cx="2065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   브랜드 색상과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맞는 레이아웃을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구성하고 있는가</a:t>
            </a:r>
            <a:r>
              <a:rPr lang="en-US" altLang="ko-KR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7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/>
              <a:t>사이트분석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43042" y="1586548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고객과의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소통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477490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상품의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서비스업체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516132" y="153025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네비게이션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389871" y="1433946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전체평</a:t>
            </a:r>
            <a:r>
              <a:rPr lang="ko-KR" altLang="en-US" dirty="0"/>
              <a:t>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82980" y="3778534"/>
            <a:ext cx="2400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고객과의 소통방식이 </a:t>
            </a:r>
            <a:endParaRPr lang="en-US" altLang="ko-KR" sz="1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어떤 방식으로 </a:t>
            </a:r>
            <a:endParaRPr lang="en-US" altLang="ko-KR" sz="1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이루어져있는가</a:t>
            </a:r>
            <a:r>
              <a:rPr lang="en-US" altLang="ko-KR" sz="1400" dirty="0" smtClean="0">
                <a:latin typeface="Adobe 고딕 Std B" pitchFamily="34" charset="-127"/>
                <a:ea typeface="Adobe 고딕 Std B" pitchFamily="34" charset="-127"/>
              </a:rPr>
              <a:t>?</a:t>
            </a:r>
            <a:endParaRPr lang="ko-KR" altLang="en-US" sz="1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3680" y="3732246"/>
            <a:ext cx="224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사이트의 편리한 </a:t>
            </a:r>
            <a:r>
              <a:rPr lang="ko-KR" altLang="en-US" sz="1400" b="1" dirty="0" err="1" smtClean="0"/>
              <a:t>네비게이션</a:t>
            </a:r>
            <a:r>
              <a:rPr lang="ko-KR" altLang="en-US" sz="1400" b="1" dirty="0" smtClean="0"/>
              <a:t> 기능과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불필요한 요소가 있는가</a:t>
            </a:r>
            <a:r>
              <a:rPr lang="en-US" altLang="ko-KR" sz="1400" b="1" dirty="0" smtClean="0"/>
              <a:t>?</a:t>
            </a:r>
            <a:endParaRPr lang="en-US" altLang="ko-KR" sz="1400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16720" y="3835285"/>
            <a:ext cx="2141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상품 서비스시스템이 어떻게 </a:t>
            </a:r>
            <a:r>
              <a:rPr lang="ko-KR" altLang="en-US" sz="1400" b="1" dirty="0" err="1" smtClean="0"/>
              <a:t>이루어지고있고</a:t>
            </a:r>
            <a:r>
              <a:rPr lang="ko-KR" altLang="en-US" sz="1400" b="1" dirty="0" smtClean="0"/>
              <a:t>  배송시스템이 어떻게 이루어져있는가</a:t>
            </a:r>
            <a:r>
              <a:rPr lang="en-US" altLang="ko-KR" sz="1400" b="1" dirty="0" smtClean="0"/>
              <a:t>? </a:t>
            </a:r>
            <a:endParaRPr lang="en-US" altLang="ko-KR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30740" y="371578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장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단점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참고할만한점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8605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4" name="Picture 6" descr="C:\Users\Administrator\Desktop\FireShot Capture 097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212799"/>
            <a:ext cx="3647471" cy="390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istrator\Desktop\FireShot Capture 109 - 배스킨라빈스 - www.baskinrobbins.co.k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85" y="1216549"/>
            <a:ext cx="4003053" cy="32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194221" y="4537615"/>
            <a:ext cx="10661845" cy="2215991"/>
            <a:chOff x="2362816" y="4110729"/>
            <a:chExt cx="9779000" cy="2215991"/>
          </a:xfrm>
        </p:grpSpPr>
        <p:sp>
          <p:nvSpPr>
            <p:cNvPr id="23" name="TextBox 22"/>
            <p:cNvSpPr txBox="1"/>
            <p:nvPr/>
          </p:nvSpPr>
          <p:spPr>
            <a:xfrm>
              <a:off x="2362816" y="4110729"/>
              <a:ext cx="97790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색상</a:t>
              </a:r>
              <a:r>
                <a:rPr lang="en-US" altLang="ko-KR" dirty="0" smtClean="0"/>
                <a:t>: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레이아웃분석</a:t>
              </a:r>
              <a:r>
                <a:rPr lang="en-US" altLang="ko-KR" dirty="0" smtClean="0"/>
                <a:t>: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01.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빠른 주문서비스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를 구비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.</a:t>
              </a:r>
            </a:p>
            <a:p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        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02.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깔끔하게 정렬한 메뉴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        03.</a:t>
              </a:r>
              <a:r>
                <a:rPr lang="ko-KR" altLang="en-US" sz="1400" dirty="0" err="1" smtClean="0">
                  <a:solidFill>
                    <a:schemeClr val="accent6"/>
                  </a:solidFill>
                </a:rPr>
                <a:t>메인페이지의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매장 찾기 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시스템 구비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04.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많은 크기를 차지하는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광고창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               05.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강조되지않은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상품들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               06.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밑으로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내려갈때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일일이 드래그해서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내려가야하는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불편함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89687" y="4193279"/>
              <a:ext cx="1030377" cy="2057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223055" y="4193279"/>
              <a:ext cx="1030377" cy="205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07110" y="4193279"/>
              <a:ext cx="1030377" cy="20574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33095" y="2636380"/>
            <a:ext cx="1471691" cy="53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53549" y="2139950"/>
            <a:ext cx="456467" cy="4230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H00" pitchFamily="2" charset="-127"/>
                <a:ea typeface="AppleSDGothicNeoH00" pitchFamily="2" charset="-127"/>
              </a:rPr>
              <a:t>1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37186" y="1212799"/>
            <a:ext cx="2678654" cy="341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397000" y="1146603"/>
            <a:ext cx="559846" cy="47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ppleSDGothicNeoH00" pitchFamily="2" charset="-127"/>
                <a:ea typeface="AppleSDGothicNeoH00" pitchFamily="2" charset="-127"/>
              </a:rPr>
              <a:t>2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66566" y="2643860"/>
            <a:ext cx="1166528" cy="53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40781" y="2184334"/>
            <a:ext cx="456467" cy="4230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H00" pitchFamily="2" charset="-127"/>
                <a:ea typeface="AppleSDGothicNeoH00" pitchFamily="2" charset="-127"/>
              </a:rPr>
              <a:t>3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36685" y="1836420"/>
            <a:ext cx="4003053" cy="133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92151" y="1883514"/>
            <a:ext cx="604140" cy="6041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ppleSDGothicNeoH00" pitchFamily="2" charset="-127"/>
                <a:ea typeface="AppleSDGothicNeoH00" pitchFamily="2" charset="-127"/>
              </a:rPr>
              <a:t>4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520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3076" name="Picture 4" descr="C:\Users\Administrator\Desktop\FireShot Capture 118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01" y="1339385"/>
            <a:ext cx="4593783" cy="52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7401" y="2316480"/>
            <a:ext cx="4593783" cy="3444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891184" y="2904980"/>
            <a:ext cx="6985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89684" y="2235570"/>
            <a:ext cx="1643598" cy="1321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89684" y="2235570"/>
            <a:ext cx="25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해쉬태그로</a:t>
            </a:r>
            <a:r>
              <a:rPr lang="ko-KR" altLang="en-US" sz="1200" dirty="0" smtClean="0"/>
              <a:t> 상품의 </a:t>
            </a:r>
            <a:endParaRPr lang="en-US" altLang="ko-KR" sz="1200" dirty="0" smtClean="0"/>
          </a:p>
          <a:p>
            <a:r>
              <a:rPr lang="ko-KR" altLang="en-US" sz="1200" dirty="0"/>
              <a:t>들</a:t>
            </a:r>
            <a:r>
              <a:rPr lang="ko-KR" altLang="en-US" sz="1200" dirty="0" smtClean="0"/>
              <a:t>어가는 성분을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알수있어</a:t>
            </a:r>
            <a:r>
              <a:rPr lang="ko-KR" altLang="en-US" sz="1200" dirty="0" smtClean="0"/>
              <a:t> 편리하고 </a:t>
            </a:r>
            <a:endParaRPr lang="en-US" altLang="ko-KR" sz="1200" dirty="0" smtClean="0"/>
          </a:p>
          <a:p>
            <a:r>
              <a:rPr lang="en-US" altLang="ko-KR" sz="1200" dirty="0" smtClean="0"/>
              <a:t>Best</a:t>
            </a:r>
            <a:r>
              <a:rPr lang="ko-KR" altLang="en-US" sz="1200" dirty="0" smtClean="0"/>
              <a:t>상품을</a:t>
            </a:r>
            <a:endParaRPr lang="en-US" altLang="ko-KR" sz="1200" dirty="0" smtClean="0"/>
          </a:p>
          <a:p>
            <a:r>
              <a:rPr lang="ko-KR" altLang="en-US" sz="1200" dirty="0" smtClean="0"/>
              <a:t>넓게 정렬해서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보기편하다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4098" name="Picture 2" descr="C:\Users\Administrator\Desktop\FireShot Capture 131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2" y="1362147"/>
            <a:ext cx="4943990" cy="54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75440" y="2070933"/>
            <a:ext cx="3258590" cy="308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627716" y="3333580"/>
            <a:ext cx="11388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766560" y="2967644"/>
            <a:ext cx="2103120" cy="1628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제품의 사이즈크기에 맞는 아이콘을 </a:t>
            </a:r>
            <a:r>
              <a:rPr lang="ko-KR" altLang="en-US" sz="1400" dirty="0" err="1" smtClean="0"/>
              <a:t>디자인한부분을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볼수있고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아이콘으로 사이즈를 </a:t>
            </a:r>
            <a:r>
              <a:rPr lang="ko-KR" altLang="en-US" sz="1400" dirty="0" err="1" smtClean="0"/>
              <a:t>판별할수있다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231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077066" y="4509779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분석</a:t>
            </a:r>
            <a:r>
              <a:rPr lang="en-US" altLang="ko-KR" dirty="0" smtClean="0"/>
              <a:t>: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pic>
        <p:nvPicPr>
          <p:cNvPr id="5122" name="Picture 2" descr="C:\Users\Administrator\Desktop\하겐다즈 상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66" y="1390649"/>
            <a:ext cx="3985786" cy="27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하겐다즈 하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66" y="1383932"/>
            <a:ext cx="3985786" cy="27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87179" y="4640280"/>
            <a:ext cx="1122911" cy="188644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14594" y="4640280"/>
            <a:ext cx="1122911" cy="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06378" y="4640280"/>
            <a:ext cx="1122911" cy="18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6059" y="5125332"/>
            <a:ext cx="495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01.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과일의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맞는 색을 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조합해 광고 이미지를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보여주고있음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86059" y="5358957"/>
            <a:ext cx="627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02.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아이스크림에 들어가는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성분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이 무엇인지 자세하게 설명해줌</a:t>
            </a:r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03.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상단 메뉴 양쪽이 알맞게 배분되어 소비자가 선택하기 쉽게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만듬</a:t>
            </a:r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04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r>
              <a:rPr lang="ko-KR" altLang="en-US" sz="1400" dirty="0" smtClean="0">
                <a:solidFill>
                  <a:srgbClr val="FF0000"/>
                </a:solidFill>
              </a:rPr>
              <a:t>광고제품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sz="1400" dirty="0" smtClean="0">
                <a:solidFill>
                  <a:srgbClr val="FF0000"/>
                </a:solidFill>
              </a:rPr>
              <a:t> 상품페이지로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이동하지않고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883259" y="1292900"/>
            <a:ext cx="1365641" cy="7783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084820" y="1076547"/>
            <a:ext cx="731520" cy="684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032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46849" y="520587"/>
            <a:ext cx="5416140" cy="6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andoll 국대떡볶이 02 Bold" pitchFamily="34" charset="-127"/>
                <a:ea typeface="Sandoll 국대떡볶이 02 Bold" pitchFamily="34" charset="-127"/>
              </a:rPr>
              <a:t>목차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97000" y="1969095"/>
            <a:ext cx="417552" cy="752257"/>
            <a:chOff x="1778000" y="1574800"/>
            <a:chExt cx="800100" cy="1441450"/>
          </a:xfrm>
        </p:grpSpPr>
        <p:sp>
          <p:nvSpPr>
            <p:cNvPr id="12" name="양쪽 모서리가 둥근 사각형 11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97000" y="4725520"/>
            <a:ext cx="417552" cy="752257"/>
            <a:chOff x="1778000" y="1574800"/>
            <a:chExt cx="800100" cy="144145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126289" y="1832647"/>
            <a:ext cx="3814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6289" y="4549593"/>
            <a:ext cx="3814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389" y="3193620"/>
            <a:ext cx="4231977" cy="830997"/>
            <a:chOff x="6828828" y="3609119"/>
            <a:chExt cx="4231977" cy="830997"/>
          </a:xfrm>
        </p:grpSpPr>
        <p:grpSp>
          <p:nvGrpSpPr>
            <p:cNvPr id="17" name="그룹 16"/>
            <p:cNvGrpSpPr/>
            <p:nvPr/>
          </p:nvGrpSpPr>
          <p:grpSpPr>
            <a:xfrm>
              <a:off x="6828828" y="3648488"/>
              <a:ext cx="417552" cy="752257"/>
              <a:chOff x="1778000" y="1574800"/>
              <a:chExt cx="800100" cy="1441450"/>
            </a:xfrm>
          </p:grpSpPr>
          <p:sp>
            <p:nvSpPr>
              <p:cNvPr id="18" name="양쪽 모서리가 둥근 사각형 1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2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7246380" y="3609119"/>
              <a:ext cx="38144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사이트 분석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9461" y="1965076"/>
            <a:ext cx="2581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선정배경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258700" y="1867039"/>
            <a:ext cx="4378744" cy="780847"/>
            <a:chOff x="6503300" y="4645909"/>
            <a:chExt cx="4378744" cy="780847"/>
          </a:xfrm>
        </p:grpSpPr>
        <p:sp>
          <p:nvSpPr>
            <p:cNvPr id="26" name="직사각형 25"/>
            <p:cNvSpPr/>
            <p:nvPr/>
          </p:nvSpPr>
          <p:spPr>
            <a:xfrm>
              <a:off x="7067619" y="4645909"/>
              <a:ext cx="3814425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컨셉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503300" y="4674499"/>
              <a:ext cx="417552" cy="752257"/>
              <a:chOff x="1778000" y="1574800"/>
              <a:chExt cx="800100" cy="1441450"/>
            </a:xfrm>
          </p:grpSpPr>
          <p:sp>
            <p:nvSpPr>
              <p:cNvPr id="28" name="양쪽 모서리가 둥근 사각형 2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9" name="양쪽 모서리가 둥근 사각형 2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4</a:t>
                </a:r>
                <a:endPara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258700" y="3258557"/>
            <a:ext cx="2999386" cy="805280"/>
            <a:chOff x="8970433" y="467699"/>
            <a:chExt cx="2999386" cy="805280"/>
          </a:xfrm>
        </p:grpSpPr>
        <p:grpSp>
          <p:nvGrpSpPr>
            <p:cNvPr id="23" name="그룹 22"/>
            <p:cNvGrpSpPr/>
            <p:nvPr/>
          </p:nvGrpSpPr>
          <p:grpSpPr>
            <a:xfrm>
              <a:off x="8970433" y="467699"/>
              <a:ext cx="417552" cy="805280"/>
              <a:chOff x="11402713" y="-3442916"/>
              <a:chExt cx="800100" cy="1543051"/>
            </a:xfrm>
          </p:grpSpPr>
          <p:sp>
            <p:nvSpPr>
              <p:cNvPr id="24" name="양쪽 모서리가 둥근 사각형 23"/>
              <p:cNvSpPr/>
              <p:nvPr/>
            </p:nvSpPr>
            <p:spPr>
              <a:xfrm>
                <a:off x="11712276" y="-2414216"/>
                <a:ext cx="180974" cy="51435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>
                <a:off x="11402713" y="-3442916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5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387984" y="590402"/>
              <a:ext cx="258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/>
                <a:t>디자인 가이드 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27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서브페이지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1027" name="Picture 3" descr="C:\Users\Administrator\Desktop\FireShot Capture 213 - 바닐라 미니컵 - Korea - www.haagendaz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80" y="1212799"/>
            <a:ext cx="4245724" cy="47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3122141" y="4588624"/>
            <a:ext cx="581891" cy="257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47159" y="4061574"/>
            <a:ext cx="1615094" cy="1054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영양정보를 하나하나 자세히 설명해줌으로써 </a:t>
            </a:r>
            <a:r>
              <a:rPr lang="ko-KR" altLang="en-US" sz="1100" b="1" smtClean="0"/>
              <a:t>소비자의 </a:t>
            </a:r>
            <a:r>
              <a:rPr lang="ko-KR" altLang="en-US" sz="1100" b="1" dirty="0" err="1" smtClean="0"/>
              <a:t>알권리를보장함</a:t>
            </a:r>
            <a:r>
              <a:rPr lang="ko-KR" altLang="en-US" sz="1100" b="1" dirty="0" smtClean="0"/>
              <a:t> 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904736" y="2552700"/>
            <a:ext cx="972064" cy="10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dministrator\Desktop\FireShot Capture 216 - Häagen-Dazs Korea Online Mall - mall.haagendazs.co.k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94" y="1248151"/>
            <a:ext cx="4326164" cy="287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352667" y="1889760"/>
            <a:ext cx="1865253" cy="76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구매하기를 누르면 구매하기 페이지로이동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9601200" y="1821180"/>
            <a:ext cx="149352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주문할때</a:t>
            </a:r>
            <a:r>
              <a:rPr lang="ko-KR" altLang="en-US" sz="1200" b="1" dirty="0" smtClean="0"/>
              <a:t> 담기를 누르고 주문하기를 눌러서 주문</a:t>
            </a:r>
            <a:endParaRPr lang="ko-KR" altLang="en-US" sz="1200" b="1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9189720" y="2654300"/>
            <a:ext cx="411480" cy="226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268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컨셉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1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타겟</a:t>
            </a:r>
            <a:r>
              <a:rPr lang="ko-KR" altLang="en-US" b="1" dirty="0" smtClean="0">
                <a:solidFill>
                  <a:srgbClr val="FF0000"/>
                </a:solidFill>
              </a:rPr>
              <a:t> 선정         </a:t>
            </a:r>
            <a:r>
              <a:rPr lang="ko-KR" altLang="en-US" b="1" dirty="0" err="1" smtClean="0"/>
              <a:t>리뉴얼</a:t>
            </a:r>
            <a:r>
              <a:rPr lang="ko-KR" altLang="en-US" b="1" dirty="0" smtClean="0"/>
              <a:t> 방향           </a:t>
            </a:r>
            <a:r>
              <a:rPr lang="ko-KR" altLang="en-US" b="1" dirty="0" err="1" smtClean="0"/>
              <a:t>리뉴얼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컨셉</a:t>
            </a:r>
            <a:r>
              <a:rPr lang="ko-KR" altLang="en-US" b="1" dirty="0" smtClean="0"/>
              <a:t>           메뉴 구조도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9056008" y="2605668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01328" y="2605668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</p:txBody>
      </p:sp>
      <p:sp>
        <p:nvSpPr>
          <p:cNvPr id="15" name="타원 14"/>
          <p:cNvSpPr/>
          <p:nvPr/>
        </p:nvSpPr>
        <p:spPr>
          <a:xfrm>
            <a:off x="3122141" y="2608554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아이스크림을 즐겨먹고 보통의 아이스크림보다 더 </a:t>
            </a:r>
            <a:r>
              <a:rPr lang="ko-KR" altLang="en-US" sz="1400" b="1" dirty="0" err="1" smtClean="0"/>
              <a:t>고습스러운</a:t>
            </a:r>
            <a:r>
              <a:rPr lang="ko-KR" altLang="en-US" sz="1400" b="1" dirty="0" smtClean="0"/>
              <a:t> 것을 원하는 고객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222071" y="2608554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en-US" altLang="ko-KR" dirty="0" smtClean="0"/>
              <a:t>~30</a:t>
            </a:r>
            <a:r>
              <a:rPr lang="ko-KR" altLang="en-US" dirty="0" smtClean="0"/>
              <a:t>대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젏은고객</a:t>
            </a:r>
            <a:endParaRPr lang="en-US" altLang="ko-KR" dirty="0" smtClean="0"/>
          </a:p>
          <a:p>
            <a:pPr algn="ctr"/>
            <a:r>
              <a:rPr lang="en-US" altLang="ko-KR" sz="1100" b="1" dirty="0" smtClean="0"/>
              <a:t>20~30</a:t>
            </a:r>
            <a:r>
              <a:rPr lang="ko-KR" altLang="en-US" sz="1100" b="1" dirty="0" err="1" smtClean="0"/>
              <a:t>대고객과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10</a:t>
            </a:r>
            <a:r>
              <a:rPr lang="ko-KR" altLang="en-US" sz="1100" b="1" dirty="0" err="1" smtClean="0"/>
              <a:t>대고객을</a:t>
            </a:r>
            <a:r>
              <a:rPr lang="ko-KR" altLang="en-US" sz="1100" b="1" dirty="0" smtClean="0"/>
              <a:t> 노려 </a:t>
            </a:r>
            <a:r>
              <a:rPr lang="ko-KR" altLang="en-US" sz="1100" b="1" dirty="0" err="1" smtClean="0"/>
              <a:t>저연령층의</a:t>
            </a:r>
            <a:r>
              <a:rPr lang="ko-KR" altLang="en-US" sz="1100" b="1" dirty="0" smtClean="0"/>
              <a:t> 감소문제를 해결 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43560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타겟</a:t>
            </a:r>
            <a:r>
              <a:rPr lang="ko-KR" altLang="en-US" b="1" dirty="0" smtClean="0"/>
              <a:t> </a:t>
            </a:r>
            <a:r>
              <a:rPr lang="ko-KR" altLang="en-US" b="1" dirty="0"/>
              <a:t>선정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리뉴얼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방향  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</a:t>
            </a:r>
            <a:r>
              <a:rPr lang="ko-KR" altLang="en-US" b="1" dirty="0" err="1"/>
              <a:t>컨셉</a:t>
            </a:r>
            <a:r>
              <a:rPr lang="ko-KR" altLang="en-US" b="1" dirty="0"/>
              <a:t>           메뉴 구조도</a:t>
            </a:r>
            <a:endParaRPr lang="ko-KR" altLang="en-US" sz="1600" b="1" dirty="0"/>
          </a:p>
          <a:p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199455" y="2643682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썰렁한 레이아웃을 </a:t>
            </a:r>
            <a:r>
              <a:rPr lang="ko-KR" altLang="en-US" b="1" dirty="0" err="1" smtClean="0"/>
              <a:t>넒혀</a:t>
            </a:r>
            <a:r>
              <a:rPr lang="ko-KR" altLang="en-US" b="1" dirty="0" smtClean="0"/>
              <a:t> 많은 선택지를 생성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4939885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880764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9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/>
              <a:t> </a:t>
            </a:r>
            <a:r>
              <a:rPr lang="ko-KR" altLang="en-US" b="1" dirty="0" err="1"/>
              <a:t>타겟</a:t>
            </a:r>
            <a:r>
              <a:rPr lang="ko-KR" altLang="en-US" b="1" dirty="0"/>
              <a:t> 선정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방향           </a:t>
            </a:r>
            <a:r>
              <a:rPr lang="ko-KR" altLang="en-US" b="1" dirty="0" err="1">
                <a:solidFill>
                  <a:srgbClr val="FF0000"/>
                </a:solidFill>
              </a:rPr>
              <a:t>리뉴얼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컨셉</a:t>
            </a:r>
            <a:r>
              <a:rPr lang="ko-KR" altLang="en-US" b="1" dirty="0">
                <a:solidFill>
                  <a:srgbClr val="FF0000"/>
                </a:solidFill>
              </a:rPr>
              <a:t>           </a:t>
            </a:r>
            <a:r>
              <a:rPr lang="ko-KR" altLang="en-US" b="1" dirty="0"/>
              <a:t>메뉴 구조도</a:t>
            </a:r>
            <a:endParaRPr lang="ko-KR" altLang="en-US" sz="1600" b="1" dirty="0"/>
          </a:p>
          <a:p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149240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자연</a:t>
            </a:r>
            <a:endParaRPr lang="en-US" altLang="ko-KR" b="1" dirty="0" smtClean="0"/>
          </a:p>
          <a:p>
            <a:pPr algn="ctr"/>
            <a:endParaRPr lang="en-US" altLang="ko-KR" b="1" dirty="0" smtClean="0"/>
          </a:p>
          <a:p>
            <a:pPr algn="ctr"/>
            <a:r>
              <a:rPr lang="ko-KR" altLang="en-US" sz="1600" b="1" dirty="0" smtClean="0"/>
              <a:t>본연의 </a:t>
            </a:r>
            <a:r>
              <a:rPr lang="ko-KR" altLang="en-US" sz="1600" b="1" dirty="0" err="1" smtClean="0"/>
              <a:t>컨셉을</a:t>
            </a:r>
            <a:r>
              <a:rPr lang="ko-KR" altLang="en-US" sz="1600" b="1" dirty="0" smtClean="0"/>
              <a:t> 살려 자연의 맛을 강조</a:t>
            </a:r>
            <a:endParaRPr lang="ko-KR" altLang="en-US" sz="1600" b="1" dirty="0"/>
          </a:p>
        </p:txBody>
      </p:sp>
      <p:sp>
        <p:nvSpPr>
          <p:cNvPr id="12" name="타원 11"/>
          <p:cNvSpPr/>
          <p:nvPr/>
        </p:nvSpPr>
        <p:spPr>
          <a:xfrm>
            <a:off x="4939885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80764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31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/>
              <a:t> </a:t>
            </a:r>
            <a:r>
              <a:rPr lang="ko-KR" altLang="en-US" b="1" dirty="0" err="1"/>
              <a:t>타겟</a:t>
            </a:r>
            <a:r>
              <a:rPr lang="ko-KR" altLang="en-US" b="1" dirty="0"/>
              <a:t> 선정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방향  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</a:t>
            </a:r>
            <a:r>
              <a:rPr lang="ko-KR" altLang="en-US" b="1" dirty="0" err="1"/>
              <a:t>컨셉</a:t>
            </a:r>
            <a:r>
              <a:rPr lang="ko-KR" altLang="en-US" b="1" dirty="0"/>
              <a:t>           </a:t>
            </a:r>
            <a:r>
              <a:rPr lang="ko-KR" altLang="en-US" b="1" dirty="0">
                <a:solidFill>
                  <a:srgbClr val="FF0000"/>
                </a:solidFill>
              </a:rPr>
              <a:t>메뉴 구조도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16482" y="1718926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</a:t>
            </a:r>
            <a:r>
              <a:rPr lang="ko-KR" altLang="en-US" dirty="0" err="1"/>
              <a:t>루</a:t>
            </a:r>
            <a:endParaRPr lang="ko-KR" altLang="en-US" dirty="0"/>
          </a:p>
        </p:txBody>
      </p:sp>
      <p:sp>
        <p:nvSpPr>
          <p:cNvPr id="15" name="이등변 삼각형 14"/>
          <p:cNvSpPr/>
          <p:nvPr/>
        </p:nvSpPr>
        <p:spPr>
          <a:xfrm rot="10800000">
            <a:off x="5940972" y="2258426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6484" y="2781660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나뚜루</a:t>
            </a:r>
            <a:r>
              <a:rPr lang="ko-KR" altLang="en-US" dirty="0" smtClean="0"/>
              <a:t> 소</a:t>
            </a:r>
            <a:r>
              <a:rPr lang="ko-KR" altLang="en-US" dirty="0"/>
              <a:t>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16485" y="3511859"/>
            <a:ext cx="17600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영양정보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15525" y="4287314"/>
            <a:ext cx="17600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나뚜루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67135" y="1685687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전문점</a:t>
            </a:r>
            <a:endParaRPr lang="ko-KR" altLang="en-US" dirty="0"/>
          </a:p>
        </p:txBody>
      </p:sp>
      <p:sp>
        <p:nvSpPr>
          <p:cNvPr id="23" name="이등변 삼각형 22"/>
          <p:cNvSpPr/>
          <p:nvPr/>
        </p:nvSpPr>
        <p:spPr>
          <a:xfrm rot="10800000">
            <a:off x="1662544" y="2266661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4711" y="4251693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매장위</a:t>
            </a:r>
            <a:r>
              <a:rPr lang="ko-KR" altLang="en-US" dirty="0"/>
              <a:t>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067132" y="2781659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전문점 소개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024710" y="3494966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173552" y="1682092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3771729" y="2276872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173551" y="2701269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신제품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인기제품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5173550" y="3258588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아이스크림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193952" y="3867255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아이스크림 케이크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5215977" y="4457724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212597" y="5078540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229227" y="5726932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301610" y="1667823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</a:t>
            </a:r>
            <a:r>
              <a:rPr lang="ko-KR" altLang="en-US" dirty="0"/>
              <a:t>장</a:t>
            </a: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8048629" y="2275051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368111" y="2718945"/>
            <a:ext cx="16935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매장찾기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368112" y="3287147"/>
            <a:ext cx="16935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가맹점모</a:t>
            </a:r>
            <a:r>
              <a:rPr lang="ko-KR" altLang="en-US" dirty="0"/>
              <a:t>집</a:t>
            </a:r>
          </a:p>
        </p:txBody>
      </p:sp>
    </p:spTree>
    <p:extLst>
      <p:ext uri="{BB962C8B-B14F-4D97-AF65-F5344CB8AC3E}">
        <p14:creationId xmlns:p14="http://schemas.microsoft.com/office/powerpoint/2010/main" val="168921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디자인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가이드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컬러               </a:t>
            </a:r>
            <a:r>
              <a:rPr lang="ko-KR" altLang="en-US" b="1" dirty="0" smtClean="0"/>
              <a:t>폰트                </a:t>
            </a:r>
            <a:r>
              <a:rPr lang="ko-KR" altLang="en-US" b="1" dirty="0" err="1" smtClean="0"/>
              <a:t>와이어프레이밍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0" name="Picture 2" descr="C:\Users\Administrator\Desktop\8월 25일\쇼핑몰 상단\메인페이지\8월20일 최종\기획서\5b5c5a842aea301d5bf84b471ffa8d9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13" y="0"/>
            <a:ext cx="6232637" cy="71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7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 폰트</a:t>
            </a:r>
            <a:r>
              <a:rPr lang="ko-KR" altLang="en-US" b="1" dirty="0" smtClean="0"/>
              <a:t>               </a:t>
            </a:r>
            <a:r>
              <a:rPr lang="ko-KR" altLang="en-US" b="1" dirty="0" err="1" smtClean="0"/>
              <a:t>와이어프레이밍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나눔 바른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폰트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444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pic>
        <p:nvPicPr>
          <p:cNvPr id="3079" name="Picture 7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0" y="1248151"/>
            <a:ext cx="10763479" cy="54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err="1" smtClean="0"/>
              <a:t>메인페이지</a:t>
            </a:r>
            <a:r>
              <a:rPr lang="ko-KR" altLang="en-US" b="1" dirty="0" smtClean="0"/>
              <a:t> 상단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81488" y="1113938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로고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/ </a:t>
            </a:r>
            <a:r>
              <a:rPr lang="ko-KR" altLang="en-US" sz="1400" b="1" dirty="0" err="1" smtClean="0"/>
              <a:t>메인메뉴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검색메</a:t>
            </a:r>
            <a:r>
              <a:rPr lang="ko-KR" altLang="en-US" sz="1400" b="1" dirty="0"/>
              <a:t>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35972" y="2746132"/>
            <a:ext cx="640080" cy="45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369127" y="1467784"/>
            <a:ext cx="70658" cy="303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2369" y="1119934"/>
            <a:ext cx="709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메뉴에 마우스를 </a:t>
            </a:r>
            <a:r>
              <a:rPr lang="ko-KR" altLang="en-US" sz="1200" b="1" dirty="0" err="1" smtClean="0"/>
              <a:t>갖다대면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글씨색이</a:t>
            </a:r>
            <a:r>
              <a:rPr lang="ko-KR" altLang="en-US" sz="1200" b="1" dirty="0" smtClean="0"/>
              <a:t> 바뀌고 </a:t>
            </a:r>
            <a:r>
              <a:rPr lang="ko-KR" altLang="en-US" sz="1200" b="1" dirty="0" err="1" smtClean="0"/>
              <a:t>한단에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줄이생기고</a:t>
            </a:r>
            <a:r>
              <a:rPr lang="ko-KR" altLang="en-US" sz="1200" b="1" dirty="0" smtClean="0"/>
              <a:t> 하단메뉴 출력 </a:t>
            </a:r>
            <a:endParaRPr lang="ko-KR" altLang="en-US" sz="1200" b="1" dirty="0"/>
          </a:p>
        </p:txBody>
      </p:sp>
      <p:sp>
        <p:nvSpPr>
          <p:cNvPr id="24" name="타원 23"/>
          <p:cNvSpPr/>
          <p:nvPr/>
        </p:nvSpPr>
        <p:spPr>
          <a:xfrm>
            <a:off x="1119327" y="1772846"/>
            <a:ext cx="91671" cy="107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42744" y="2026508"/>
            <a:ext cx="815687" cy="1065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</a:rPr>
              <a:t>나뚜루소개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accent6"/>
                </a:solidFill>
              </a:rPr>
              <a:t>영양정보</a:t>
            </a:r>
            <a:endParaRPr lang="en-US" altLang="ko-KR" sz="900" b="1" dirty="0" smtClean="0">
              <a:solidFill>
                <a:schemeClr val="accent6"/>
              </a:solidFill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endCxn id="26" idx="3"/>
          </p:cNvCxnSpPr>
          <p:nvPr/>
        </p:nvCxnSpPr>
        <p:spPr>
          <a:xfrm flipH="1">
            <a:off x="3058431" y="2559264"/>
            <a:ext cx="623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2553" y="2515299"/>
            <a:ext cx="264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효과</a:t>
            </a:r>
            <a:r>
              <a:rPr lang="en-US" altLang="ko-KR" sz="1200" b="1" dirty="0" smtClean="0"/>
              <a:t>: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커서를 가져다 대면 </a:t>
            </a:r>
            <a:r>
              <a:rPr lang="ko-KR" altLang="en-US" sz="1200" b="1" dirty="0" err="1" smtClean="0"/>
              <a:t>글자색이</a:t>
            </a:r>
            <a:r>
              <a:rPr lang="ko-KR" altLang="en-US" sz="1200" b="1" dirty="0" smtClean="0"/>
              <a:t> 바뀜 </a:t>
            </a:r>
            <a:endParaRPr lang="ko-KR" altLang="en-US" sz="12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10882625" y="1304300"/>
            <a:ext cx="133620" cy="383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82625" y="880707"/>
            <a:ext cx="709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클릭하면 </a:t>
            </a:r>
            <a:r>
              <a:rPr lang="ko-KR" altLang="en-US" sz="1200" b="1" dirty="0" err="1" smtClean="0"/>
              <a:t>크기별</a:t>
            </a:r>
            <a:r>
              <a:rPr lang="ko-KR" altLang="en-US" sz="1200" b="1" dirty="0" smtClean="0"/>
              <a:t> 종류별로 검색가능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10593014" y="5922432"/>
            <a:ext cx="518962" cy="518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10724263" y="6046306"/>
            <a:ext cx="256463" cy="27093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083055" y="449136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/>
          </a:p>
          <a:p>
            <a:r>
              <a:rPr lang="ko-KR" altLang="en-US" sz="1600" b="1" dirty="0" err="1" smtClean="0"/>
              <a:t>클릭한번으로</a:t>
            </a:r>
            <a:r>
              <a:rPr lang="ko-KR" altLang="en-US" sz="1600" b="1" dirty="0" smtClean="0"/>
              <a:t> 밑으로 </a:t>
            </a:r>
            <a:r>
              <a:rPr lang="ko-KR" altLang="en-US" sz="1600" b="1" dirty="0" err="1" smtClean="0"/>
              <a:t>내려갈수있는</a:t>
            </a:r>
            <a:r>
              <a:rPr lang="ko-KR" altLang="en-US" sz="1600" b="1" dirty="0" smtClean="0"/>
              <a:t> 기능 </a:t>
            </a:r>
            <a:endParaRPr lang="ko-KR" alt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960533" y="3252532"/>
            <a:ext cx="220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ppleSDGothicNeoH00" pitchFamily="2" charset="-127"/>
                <a:ea typeface="AppleSDGothicNeoH00" pitchFamily="2" charset="-127"/>
              </a:rPr>
              <a:t>Main visual</a:t>
            </a:r>
            <a:endParaRPr lang="ko-KR" altLang="en-US" dirty="0">
              <a:solidFill>
                <a:schemeClr val="bg1"/>
              </a:solidFill>
              <a:latin typeface="AppleSDGothicNeoH00" pitchFamily="2" charset="-127"/>
              <a:ea typeface="AppleSDGothicNeoH00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10949435" y="5473044"/>
            <a:ext cx="133620" cy="383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7061200" y="3252532"/>
            <a:ext cx="454025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87669" y="2631188"/>
            <a:ext cx="149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해당광고 메뉴로 이동 </a:t>
            </a:r>
            <a:endParaRPr lang="ko-KR" altLang="en-US" sz="1400" b="1" dirty="0"/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7133644" y="5664590"/>
            <a:ext cx="454025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749540" y="5322357"/>
            <a:ext cx="1440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페이지를 클릭해 배달업체를 </a:t>
            </a:r>
            <a:r>
              <a:rPr lang="ko-KR" altLang="en-US" sz="1400" b="1" dirty="0" err="1" smtClean="0"/>
              <a:t>선택할수있음</a:t>
            </a:r>
            <a:r>
              <a:rPr lang="en-US" altLang="ko-KR" sz="1400" b="1" dirty="0" smtClean="0"/>
              <a:t>.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5059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선정배경</a:t>
              </a: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02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b="1" dirty="0" err="1" smtClean="0"/>
              <a:t>메인페이지하단</a:t>
            </a:r>
            <a:endParaRPr lang="ko-KR" altLang="en-US" sz="1600" b="1" dirty="0"/>
          </a:p>
        </p:txBody>
      </p:sp>
      <p:pic>
        <p:nvPicPr>
          <p:cNvPr id="4100" name="Picture 4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90648"/>
            <a:ext cx="8597900" cy="49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/>
          <p:cNvCxnSpPr/>
          <p:nvPr/>
        </p:nvCxnSpPr>
        <p:spPr>
          <a:xfrm flipH="1">
            <a:off x="3492500" y="3606800"/>
            <a:ext cx="723900" cy="412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06487" y="2844223"/>
            <a:ext cx="1989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매장검색 페이지로 이동 </a:t>
            </a:r>
            <a:endParaRPr lang="ko-KR" altLang="en-US" sz="1600" b="1" dirty="0"/>
          </a:p>
        </p:txBody>
      </p:sp>
      <p:sp>
        <p:nvSpPr>
          <p:cNvPr id="53" name="직사각형 52"/>
          <p:cNvSpPr/>
          <p:nvPr/>
        </p:nvSpPr>
        <p:spPr>
          <a:xfrm>
            <a:off x="4738255" y="5577840"/>
            <a:ext cx="1562792" cy="656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콘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6442364" y="5478087"/>
            <a:ext cx="606829" cy="19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74379" y="510875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홈으로 이동</a:t>
            </a:r>
            <a:endParaRPr lang="ko-KR" altLang="en-US" b="1" dirty="0"/>
          </a:p>
        </p:txBody>
      </p:sp>
      <p:sp>
        <p:nvSpPr>
          <p:cNvPr id="62" name="타원 61"/>
          <p:cNvSpPr/>
          <p:nvPr/>
        </p:nvSpPr>
        <p:spPr>
          <a:xfrm>
            <a:off x="9367873" y="5577840"/>
            <a:ext cx="518962" cy="518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0800000">
            <a:off x="9506819" y="5729115"/>
            <a:ext cx="241069" cy="21613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9747888" y="4729942"/>
            <a:ext cx="360388" cy="748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28082" y="4369189"/>
            <a:ext cx="172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위로이동</a:t>
            </a:r>
            <a:endParaRPr lang="ko-KR" altLang="en-US" sz="1600" b="1" dirty="0"/>
          </a:p>
        </p:txBody>
      </p:sp>
      <p:cxnSp>
        <p:nvCxnSpPr>
          <p:cNvPr id="4096" name="직선 화살표 연결선 4095"/>
          <p:cNvCxnSpPr/>
          <p:nvPr/>
        </p:nvCxnSpPr>
        <p:spPr>
          <a:xfrm flipH="1" flipV="1">
            <a:off x="8545484" y="2844223"/>
            <a:ext cx="349134" cy="29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" name="TextBox 4096"/>
          <p:cNvSpPr txBox="1"/>
          <p:nvPr/>
        </p:nvSpPr>
        <p:spPr>
          <a:xfrm>
            <a:off x="8720051" y="3258589"/>
            <a:ext cx="2294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해당 제품으로 이동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9859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/>
              <a:t>서브페이지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pic>
        <p:nvPicPr>
          <p:cNvPr id="40" name="Picture 7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7" y="1626397"/>
            <a:ext cx="9139685" cy="46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1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/>
              <a:t>서브페이지</a:t>
            </a:r>
            <a:endParaRPr lang="en-US" altLang="ko-KR" b="1" dirty="0" smtClean="0"/>
          </a:p>
          <a:p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9139" y="1496908"/>
            <a:ext cx="228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95588" y="4334108"/>
            <a:ext cx="476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1780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3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 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브랜드 소개</a:t>
            </a:r>
            <a:r>
              <a:rPr lang="ko-KR" altLang="en-US" sz="1600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pic>
        <p:nvPicPr>
          <p:cNvPr id="1027" name="Picture 3" descr="C:\Users\Administrator\Downloads\6bfef89faf830078e5143fba8c6dea839c7723610dc8642d547a51ab23379c962b944b8f5b6c85e002505df305a6cdaf757804ddfb3af28d1e8349fb5124e031b8059d68e7d92c584e9523ef478a9f5c4c3cee6b1be03e7776b1a4db6b80d04f-remov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91" y="2819697"/>
            <a:ext cx="3781065" cy="23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26226" y="1894702"/>
            <a:ext cx="695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제과 가 운영하는 아이스크림 브랜드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자연을 담은 뜻하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는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“Nature”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여행을 뜻하는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“Tour”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의 합성어로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자연에서 느끼는 신선함 과 깨끗함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여행에서 느끼는 즐거움과 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설레임을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갖고 있으며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순수하고 깨끗한 자연의 이미지를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느낄수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있는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감성적인 프리미엄 아이스크림 브랜드 이다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현재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브랜드 자체의 존립이 불투명해진 상황이며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일반시민 이 거리에서 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체인점을 찾아보기 힘들만큼 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맹점이 감소 위기에 놓여있다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503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pic>
        <p:nvPicPr>
          <p:cNvPr id="2050" name="Picture 2" descr="C:\Users\Administrator\Downloads\20200401170446_1443719_920_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7" y="1597838"/>
            <a:ext cx="5574103" cy="24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0061" y="4168346"/>
            <a:ext cx="11098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빙그레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err="1" smtClean="0">
                <a:latin typeface="Sandoll 국대떡볶이 02 Bold" pitchFamily="34" charset="-127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롯데연합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’,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아이스크림 시장서 장수 브랜드 파워게임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빙그레의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해태아이스크림 인수로 기존 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4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강 체제였던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양산형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아이스크림 시장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현재는 빙그레 </a:t>
            </a:r>
            <a:r>
              <a:rPr lang="en-US" altLang="ko-KR" dirty="0" err="1" smtClean="0">
                <a:latin typeface="나눔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연합군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(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롯데제과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＊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롯데푸드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’)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라는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구도로 개편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저연령층의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감소로 아이스크림 시장규모가 쪼그라들고 있다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. </a:t>
            </a: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장수 브랜드의 파워가 강한 제과 ＊ 빙과 시장의 특성을 감안해 빙그레 생존을 위한 선택적</a:t>
            </a:r>
            <a:r>
              <a:rPr lang="en-US" altLang="ko-KR" dirty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투자를 단행  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</a:t>
            </a:r>
            <a:endParaRPr lang="ko-KR" altLang="en-US" dirty="0">
              <a:latin typeface="나눔"/>
              <a:ea typeface="Sandoll 국대떡볶이 02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  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91374" y="149928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075" name="Picture 3" descr="C:\Users\Administrator\Downloads\20062914030753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0" y="1570322"/>
            <a:ext cx="4453584" cy="23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14551" y="1499286"/>
            <a:ext cx="67467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올 여름도 </a:t>
            </a:r>
            <a:r>
              <a:rPr lang="ko-KR" altLang="en-US" dirty="0" err="1" smtClean="0"/>
              <a:t>베스킨</a:t>
            </a:r>
            <a:r>
              <a:rPr lang="ko-KR" altLang="en-US" dirty="0" smtClean="0"/>
              <a:t> 독주예고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롯데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나뚜루</a:t>
            </a:r>
            <a:r>
              <a:rPr lang="ko-KR" altLang="en-US" dirty="0" smtClean="0"/>
              <a:t> 가격 채비에도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글쎄</a:t>
            </a:r>
            <a:r>
              <a:rPr lang="en-US" altLang="ko-KR" dirty="0" smtClean="0"/>
              <a:t>”</a:t>
            </a:r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베스킨라빈스의</a:t>
            </a:r>
            <a:r>
              <a:rPr lang="ko-KR" altLang="en-US" sz="1400" dirty="0" smtClean="0"/>
              <a:t> 지난해 </a:t>
            </a:r>
            <a:r>
              <a:rPr lang="ko-KR" altLang="en-US" sz="1400" dirty="0" err="1" smtClean="0"/>
              <a:t>매출액는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총 </a:t>
            </a:r>
            <a:r>
              <a:rPr lang="en-US" altLang="ko-KR" sz="1400" b="1" dirty="0" smtClean="0"/>
              <a:t>4455</a:t>
            </a:r>
            <a:r>
              <a:rPr lang="ko-KR" altLang="en-US" sz="1400" b="1" dirty="0" err="1" smtClean="0"/>
              <a:t>억원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2) 2016</a:t>
            </a:r>
            <a:r>
              <a:rPr lang="ko-KR" altLang="en-US" sz="1400" dirty="0" smtClean="0"/>
              <a:t>년 점포 </a:t>
            </a:r>
            <a:r>
              <a:rPr lang="en-US" altLang="ko-KR" sz="1400" dirty="0" smtClean="0"/>
              <a:t>1288</a:t>
            </a:r>
            <a:r>
              <a:rPr lang="ko-KR" altLang="en-US" sz="1400" dirty="0" smtClean="0"/>
              <a:t>개에서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월 기준 약 </a:t>
            </a:r>
            <a:r>
              <a:rPr lang="en-US" altLang="ko-KR" sz="1400" dirty="0" smtClean="0"/>
              <a:t>1500</a:t>
            </a:r>
            <a:r>
              <a:rPr lang="ko-KR" altLang="en-US" sz="1400" dirty="0" smtClean="0"/>
              <a:t>개의로 늘어났다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3) </a:t>
            </a:r>
            <a:r>
              <a:rPr lang="ko-KR" altLang="en-US" sz="1400" dirty="0" smtClean="0"/>
              <a:t>올해는 매장에서 벗어나 </a:t>
            </a:r>
            <a:r>
              <a:rPr lang="ko-KR" altLang="en-US" sz="1400" dirty="0" err="1" smtClean="0"/>
              <a:t>제품형</a:t>
            </a:r>
            <a:r>
              <a:rPr lang="ko-KR" altLang="en-US" sz="1400" dirty="0" smtClean="0"/>
              <a:t> 시장에도 본격적으로 도전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3076" name="Picture 4" descr="C:\Users\Administrator\Downloads\20062914030761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9" y="4373787"/>
            <a:ext cx="4240898" cy="22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96930" y="4061254"/>
            <a:ext cx="63348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err="1" smtClean="0">
                <a:solidFill>
                  <a:schemeClr val="accent6"/>
                </a:solidFill>
              </a:rPr>
              <a:t>나뚜루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현 상황과 </a:t>
            </a:r>
            <a:r>
              <a:rPr lang="ko-KR" altLang="en-US" dirty="0" err="1" smtClean="0"/>
              <a:t>셀링포인트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롯데제과로</a:t>
            </a:r>
            <a:r>
              <a:rPr lang="ko-KR" altLang="en-US" sz="1400" dirty="0" smtClean="0"/>
              <a:t> 넘어오면 서 </a:t>
            </a:r>
            <a:r>
              <a:rPr lang="ko-KR" altLang="en-US" sz="1400" b="1" dirty="0" smtClean="0"/>
              <a:t>늘어</a:t>
            </a:r>
            <a:r>
              <a:rPr lang="ko-KR" altLang="en-US" sz="1400" b="1" dirty="0"/>
              <a:t>난</a:t>
            </a:r>
            <a:r>
              <a:rPr lang="ko-KR" altLang="en-US" sz="1400" b="1" dirty="0" smtClean="0"/>
              <a:t> 매장 철수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</a:t>
            </a:r>
            <a:r>
              <a:rPr lang="en-US" altLang="ko-KR" sz="1400" dirty="0" smtClean="0"/>
              <a:t>2) </a:t>
            </a:r>
            <a:r>
              <a:rPr lang="ko-KR" altLang="en-US" sz="1400" dirty="0" smtClean="0"/>
              <a:t>국내 아이스크림 가맹 시장에서 가장 강력한 </a:t>
            </a:r>
            <a:r>
              <a:rPr lang="ko-KR" altLang="en-US" sz="1400" b="1" dirty="0" err="1" smtClean="0"/>
              <a:t>베스킨라빈스</a:t>
            </a:r>
            <a:endParaRPr lang="en-US" altLang="ko-KR" sz="14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3) </a:t>
            </a:r>
            <a:r>
              <a:rPr lang="ko-KR" altLang="en-US" sz="1400" dirty="0" smtClean="0"/>
              <a:t>높은 가격인상으로 인한 소비자 감소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4) </a:t>
            </a: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뚜레쥬르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와 손잡고 아이스크림을 출시하면서 시장 규모를</a:t>
            </a:r>
            <a:endParaRPr lang="en-US" altLang="ko-KR" sz="1400" dirty="0" smtClean="0"/>
          </a:p>
          <a:p>
            <a:r>
              <a:rPr lang="ko-KR" altLang="en-US" sz="1400" dirty="0" smtClean="0"/>
              <a:t>  늘리고 있음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	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선정이유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045450" y="1581665"/>
            <a:ext cx="7891848" cy="18473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자연을 </a:t>
            </a:r>
            <a:r>
              <a:rPr lang="ko-KR" altLang="en-US" dirty="0" err="1" smtClean="0">
                <a:solidFill>
                  <a:schemeClr val="bg1"/>
                </a:solidFill>
              </a:rPr>
              <a:t>컨셉으로</a:t>
            </a:r>
            <a:r>
              <a:rPr lang="ko-KR" altLang="en-US" dirty="0" smtClean="0">
                <a:solidFill>
                  <a:schemeClr val="bg1"/>
                </a:solidFill>
              </a:rPr>
              <a:t> 고객에게 신선함과 깨끗함을 주는 기업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  <a:r>
              <a:rPr lang="ko-KR" altLang="en-US" dirty="0" err="1" smtClean="0">
                <a:solidFill>
                  <a:schemeClr val="bg1"/>
                </a:solidFill>
              </a:rPr>
              <a:t>뚜레주루와</a:t>
            </a:r>
            <a:r>
              <a:rPr lang="ko-KR" altLang="en-US" dirty="0" smtClean="0">
                <a:solidFill>
                  <a:schemeClr val="bg1"/>
                </a:solidFill>
              </a:rPr>
              <a:t> 손잡고 </a:t>
            </a:r>
            <a:r>
              <a:rPr lang="ko-KR" altLang="en-US" dirty="0" err="1" smtClean="0">
                <a:solidFill>
                  <a:schemeClr val="bg1"/>
                </a:solidFill>
              </a:rPr>
              <a:t>베스킨라빈스와의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경쟁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5704701" y="3398109"/>
            <a:ext cx="453081" cy="708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045450" y="4201297"/>
            <a:ext cx="7891848" cy="2117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85469" y="3525795"/>
            <a:ext cx="117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그러나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1308" y="4324865"/>
            <a:ext cx="743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</a:t>
            </a:r>
            <a:r>
              <a:rPr lang="ko-KR" altLang="en-US" dirty="0" smtClean="0"/>
              <a:t>경쟁하기엔 너무나 </a:t>
            </a:r>
            <a:r>
              <a:rPr lang="ko-KR" altLang="en-US" dirty="0" err="1" smtClean="0"/>
              <a:t>퀄리티</a:t>
            </a:r>
            <a:r>
              <a:rPr lang="ko-KR" altLang="en-US" dirty="0" smtClean="0"/>
              <a:t> 없는 사이트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라이벌업계와 동일한 가격인상으로 인해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소비자 감소 문제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ko-KR" altLang="en-US" b="1" dirty="0" smtClean="0"/>
              <a:t>결과적으로 사이트내부의 조정과 마케팅으로 인지도를 </a:t>
            </a:r>
            <a:r>
              <a:rPr lang="ko-KR" altLang="en-US" b="1" dirty="0" err="1" smtClean="0"/>
              <a:t>높여야함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28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사이트 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분석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8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60611" y="508388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 분석</a:t>
            </a:r>
            <a:r>
              <a:rPr lang="ko-KR" altLang="en-US" sz="1600" dirty="0" smtClean="0">
                <a:latin typeface="Sandoll 국대떡볶이 02 Bold" pitchFamily="34" charset="-127"/>
                <a:ea typeface="Sandoll 국대떡볶이 02 Bold" pitchFamily="34" charset="-127"/>
              </a:rPr>
              <a:t>   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선정이유</a:t>
            </a:r>
            <a:endParaRPr lang="ko-KR" altLang="en-US" sz="2000" b="1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82" y="1606029"/>
            <a:ext cx="7314366" cy="36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51100" y="5537200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056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1087</Words>
  <Application>Microsoft Office PowerPoint</Application>
  <PresentationFormat>사용자 지정</PresentationFormat>
  <Paragraphs>406</Paragraphs>
  <Slides>33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Registered User</cp:lastModifiedBy>
  <cp:revision>430</cp:revision>
  <dcterms:created xsi:type="dcterms:W3CDTF">2018-05-09T06:13:43Z</dcterms:created>
  <dcterms:modified xsi:type="dcterms:W3CDTF">2020-08-28T08:48:09Z</dcterms:modified>
</cp:coreProperties>
</file>